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84" r:id="rId5"/>
    <p:sldId id="287" r:id="rId6"/>
    <p:sldId id="297" r:id="rId7"/>
    <p:sldId id="288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294" r:id="rId18"/>
    <p:sldId id="307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228246-D3CB-4888-A1C7-8AD9E2B1AD06}" v="38" dt="2025-07-13T19:26:35.305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99" autoAdjust="0"/>
  </p:normalViewPr>
  <p:slideViewPr>
    <p:cSldViewPr snapToGrid="0" snapToObjects="1" showGuides="1">
      <p:cViewPr varScale="1">
        <p:scale>
          <a:sx n="98" d="100"/>
          <a:sy n="98" d="100"/>
        </p:scale>
        <p:origin x="1014" y="31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microsoft.com/office/2015/10/relationships/revisionInfo" Target="revisionInfo.xml"/><Relationship Id="rId27" Type="http://schemas.microsoft.com/office/2018/10/relationships/authors" Target="author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7/14/2025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0D3DFC-11A7-4DDF-8AEE-A5ACE051EBF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348256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Neural Network Models for Object Recognition Using Classical ML (Track 1)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CIFAR-10 with PCA and SVM​</a:t>
            </a:r>
          </a:p>
          <a:p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08" r="2140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90"/>
    </mc:Choice>
    <mc:Fallback xmlns="">
      <p:transition spd="slow" advTm="329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49251-CF83-CB68-544D-AE7A8EF7A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F698E-B013-9375-930A-F1CC3D532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performance: Ship, Truck, Automobile</a:t>
            </a:r>
          </a:p>
          <a:p>
            <a:r>
              <a:rPr lang="en-US" dirty="0"/>
              <a:t>Worst performance: Cat, Dog, Bird</a:t>
            </a:r>
          </a:p>
          <a:p>
            <a:r>
              <a:rPr lang="en-US" dirty="0"/>
              <a:t>Reason: low texture/similarity, limited feature extraction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9E6E7-ABF4-BB07-8146-739292F1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60820-24C8-6BDE-9A79-7C8F172C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E5F47B-3D25-AF1A-8280-5B9326834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3481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301"/>
    </mc:Choice>
    <mc:Fallback xmlns="">
      <p:transition spd="slow" advTm="23030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CB214-BFEE-5BEA-85BC-330EBC369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Comparative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A31B-6223-2430-2074-F3C441EE5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Classical ML is:</a:t>
            </a:r>
          </a:p>
          <a:p>
            <a:pPr lvl="1"/>
            <a:r>
              <a:rPr lang="en-US" dirty="0"/>
              <a:t>Faster, interpretable, low-resource</a:t>
            </a:r>
          </a:p>
          <a:p>
            <a:pPr lvl="1"/>
            <a:r>
              <a:rPr lang="en-US" dirty="0"/>
              <a:t>Poor at feature abstraction vs. CNNs (Track 2)</a:t>
            </a:r>
          </a:p>
          <a:p>
            <a:pPr lvl="1"/>
            <a:r>
              <a:rPr lang="en-US" dirty="0"/>
              <a:t>Doesn’t adapt well to visual complexity like Deep Learning.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A95B5-C335-83E4-B534-70D5EF39D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1BA6F-25FF-D7B1-E971-0F8690E10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B5FE5C-87CB-3F37-B41A-703C92D56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5164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200"/>
    </mc:Choice>
    <mc:Fallback xmlns="">
      <p:transition spd="slow" advTm="2522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8A42-4BE9-5C68-AFDA-74F5EAD7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238AE-1D8E-4C72-7138-C3CB542C4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Importance of feature selection (PCA was vital)</a:t>
            </a:r>
          </a:p>
          <a:p>
            <a:r>
              <a:rPr lang="en-US" dirty="0"/>
              <a:t>Classical ML can set a baseline</a:t>
            </a:r>
          </a:p>
          <a:p>
            <a:r>
              <a:rPr lang="en-US" dirty="0"/>
              <a:t>SVM lacks robustness for high-dimensional image data</a:t>
            </a:r>
          </a:p>
          <a:p>
            <a:r>
              <a:rPr lang="en-US" b="1" dirty="0"/>
              <a:t>Trade-off: </a:t>
            </a:r>
            <a:r>
              <a:rPr lang="en-US" dirty="0"/>
              <a:t>Speed vs. Accuracy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A5945-C185-6FAB-A680-BE6A99DD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0028E-9244-D192-0971-48E7071BE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49D77B-E13F-56CA-E095-935E9D799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34033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54"/>
    </mc:Choice>
    <mc:Fallback xmlns="">
      <p:transition spd="slow" advTm="18315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F944-FAD7-208A-D7AD-B3BDE3B3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D1980-4822-ECFA-52EA-F59173F32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8C3D2-81B2-7AC0-41B6-F77BC2A3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602E4B-1A57-F20A-A6BC-CE6F4FCCC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pic>
        <p:nvPicPr>
          <p:cNvPr id="10" name="Screen Recording 2025-07-06 133944">
            <a:hlinkClick r:id="" action="ppaction://media"/>
            <a:extLst>
              <a:ext uri="{FF2B5EF4-FFF2-40B4-BE49-F238E27FC236}">
                <a16:creationId xmlns:a16="http://schemas.microsoft.com/office/drawing/2014/main" id="{4DFD43F4-6046-EE96-44C3-BE35082268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1809750"/>
            <a:ext cx="9226550" cy="4160838"/>
          </a:xfrm>
        </p:spPr>
      </p:pic>
    </p:spTree>
    <p:extLst>
      <p:ext uri="{BB962C8B-B14F-4D97-AF65-F5344CB8AC3E}">
        <p14:creationId xmlns:p14="http://schemas.microsoft.com/office/powerpoint/2010/main" val="69445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79"/>
    </mc:Choice>
    <mc:Fallback xmlns="">
      <p:transition spd="slow" advTm="115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1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A7609-6E6A-B996-BC29-F9AA857D7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Classical ML is viable but limited for object recognition</a:t>
            </a:r>
          </a:p>
          <a:p>
            <a:r>
              <a:rPr lang="en-US" altLang="zh-CN" dirty="0"/>
              <a:t>Excellent for fast prototyping, low-resource scenarios</a:t>
            </a:r>
          </a:p>
          <a:p>
            <a:r>
              <a:rPr lang="en-US" altLang="zh-CN" dirty="0"/>
              <a:t>Deep learning is preferred for production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F529F-4233-9424-D72B-EF565BFE9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17" y="3429000"/>
            <a:ext cx="5827224" cy="263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209"/>
    </mc:Choice>
    <mc:Fallback xmlns="">
      <p:transition spd="slow" advTm="15620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66A71-14A1-3A59-0DFA-713DC653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80808-C3AE-298F-6426-2376EBCD3C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Hana, L. (2020). </a:t>
            </a:r>
            <a:r>
              <a:rPr lang="en-US" sz="2400" i="1" dirty="0"/>
              <a:t>Classical ML vs. Deep Learning</a:t>
            </a:r>
            <a:r>
              <a:rPr lang="en-US" sz="2400" dirty="0"/>
              <a:t>. [online] Medium. Available at: https://lamiae-hana.medium.com/classical-ml-vs-deep-learning-f8e28a52132d.</a:t>
            </a:r>
          </a:p>
          <a:p>
            <a:r>
              <a:rPr lang="en-US" sz="2400" dirty="0"/>
              <a:t>‌</a:t>
            </a:r>
            <a:r>
              <a:rPr lang="en-US" sz="2400" dirty="0" err="1"/>
              <a:t>Krizhevsky</a:t>
            </a:r>
            <a:r>
              <a:rPr lang="en-US" sz="2400" dirty="0"/>
              <a:t>, A. (2009). </a:t>
            </a:r>
            <a:r>
              <a:rPr lang="en-US" sz="2400" i="1" dirty="0"/>
              <a:t>CIFAR-10 and CIFAR-100 datasets</a:t>
            </a:r>
            <a:r>
              <a:rPr lang="en-US" sz="2400" dirty="0"/>
              <a:t>. [online] Toronto.edu. Available at: https://www.cs.toronto.edu/~kriz/cifar.html.</a:t>
            </a:r>
          </a:p>
          <a:p>
            <a:r>
              <a:rPr lang="en-US" sz="2400" dirty="0"/>
              <a:t>‌Scikit-learn.org. (2019). </a:t>
            </a:r>
            <a:r>
              <a:rPr lang="en-US" sz="2400" i="1" dirty="0"/>
              <a:t>RBF SVM parameters — scikit-learn 0.21.3 documentation</a:t>
            </a:r>
            <a:r>
              <a:rPr lang="en-US" sz="2400" dirty="0"/>
              <a:t>. [online] Available at: https://scikit-learn.org/stable/auto_examples/svm/plot_rbf_parameters.html.</a:t>
            </a:r>
          </a:p>
          <a:p>
            <a:r>
              <a:rPr lang="en-US" sz="2400" dirty="0"/>
              <a:t>‌Agarwal, D. (2021). </a:t>
            </a:r>
            <a:r>
              <a:rPr lang="en-US" sz="2400" i="1" dirty="0"/>
              <a:t>Feature Extraction | Popular Feature Extraction Techniques</a:t>
            </a:r>
            <a:r>
              <a:rPr lang="en-US" sz="2400" dirty="0"/>
              <a:t>. [online] Analytics Vidhya. Available at: https://www.analyticsvidhya.com/blog/2021/04/guide-for-feature-extraction-techniques/.</a:t>
            </a:r>
          </a:p>
          <a:p>
            <a:r>
              <a:rPr lang="en-US" sz="2400" dirty="0"/>
              <a:t>‌Vasileios Apostolidis-</a:t>
            </a:r>
            <a:r>
              <a:rPr lang="en-US" sz="2400" dirty="0" err="1"/>
              <a:t>Afentoulis</a:t>
            </a:r>
            <a:r>
              <a:rPr lang="en-US" sz="2400" dirty="0"/>
              <a:t> (2015). SVM Classification with Linear and RBF kernels. [online] </a:t>
            </a:r>
            <a:r>
              <a:rPr lang="en-US" sz="2400" dirty="0" err="1"/>
              <a:t>doi:https</a:t>
            </a:r>
            <a:r>
              <a:rPr lang="en-US" sz="2400" dirty="0"/>
              <a:t>://doi.org/10.13140/RG.2.1.3351.4083.</a:t>
            </a:r>
            <a:endParaRPr lang="en-US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36036-4AAB-CA69-29D1-E62791DC2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9730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2"/>
    </mc:Choice>
    <mc:Fallback xmlns="">
      <p:transition spd="slow" advTm="469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329" y="2438400"/>
            <a:ext cx="9912096" cy="101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8"/>
    </mc:Choice>
    <mc:Fallback xmlns="">
      <p:transition spd="slow" advTm="1894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838226" cy="2130552"/>
          </a:xfrm>
        </p:spPr>
        <p:txBody>
          <a:bodyPr/>
          <a:lstStyle/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b="1" dirty="0"/>
              <a:t>Objective</a:t>
            </a:r>
            <a:r>
              <a:rPr lang="en-US" dirty="0"/>
              <a:t>: Apply Classical ML for object recognition using CIFAR-10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b="1" dirty="0"/>
              <a:t>Approach</a:t>
            </a:r>
            <a:r>
              <a:rPr lang="en-US" dirty="0"/>
              <a:t>: Feature engineering using PCA + classification via SVM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b="1" dirty="0"/>
              <a:t>Why it matters</a:t>
            </a:r>
            <a:r>
              <a:rPr lang="en-US" dirty="0"/>
              <a:t>: Understand baseline ML vs. deep learning for vision tasks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30EA794-5805-E38A-F54B-82282E18FB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459" r="9459"/>
          <a:stretch/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42"/>
    </mc:Choice>
    <mc:Fallback xmlns="">
      <p:transition spd="slow" advTm="1480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F6234-AFD5-D253-72F3-70B86A85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916168" cy="1709928"/>
          </a:xfrm>
        </p:spPr>
        <p:txBody>
          <a:bodyPr/>
          <a:lstStyle/>
          <a:p>
            <a:r>
              <a:rPr lang="en-US" sz="3600" dirty="0"/>
              <a:t>Dataset Overview– CIFAR-10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8D800-643E-2DB4-54BF-2F04B769F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3538728"/>
            <a:ext cx="5532120" cy="2039112"/>
          </a:xfrm>
        </p:spPr>
        <p:txBody>
          <a:bodyPr/>
          <a:lstStyle/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60,000 color images of size 32x32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10 object categories: Airplane, Automobile, Bird, Cat, etc.</a:t>
            </a:r>
          </a:p>
          <a:p>
            <a:pPr marL="340614" indent="-285750">
              <a:buFont typeface="Arial" panose="020B0604020202020204" pitchFamily="34" charset="0"/>
              <a:buChar char="•"/>
            </a:pPr>
            <a:r>
              <a:rPr lang="en-US" dirty="0"/>
              <a:t>Split:</a:t>
            </a:r>
          </a:p>
          <a:p>
            <a:pPr lvl="1"/>
            <a:r>
              <a:rPr lang="en-US" dirty="0"/>
              <a:t>50,000 for training</a:t>
            </a:r>
          </a:p>
          <a:p>
            <a:pPr lvl="1"/>
            <a:r>
              <a:rPr lang="en-US" dirty="0"/>
              <a:t>10,000 for testing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907FC-0817-5D82-B0E4-ABD2DAC0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48B9D9-D135-DB64-7194-FC440E7CC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131" y="766385"/>
            <a:ext cx="5786377" cy="524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4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913"/>
    </mc:Choice>
    <mc:Fallback xmlns="">
      <p:transition spd="slow" advTm="1219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87CC9F6-A256-A504-5D02-986CB8AE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30F28FC-7C4C-0EC3-1050-405E03AC9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normalized to range [0, 1]</a:t>
            </a:r>
          </a:p>
          <a:p>
            <a:r>
              <a:rPr lang="en-US" dirty="0"/>
              <a:t>Flattened to 3072-dimensional vectors</a:t>
            </a:r>
          </a:p>
          <a:p>
            <a:r>
              <a:rPr lang="en-US" dirty="0"/>
              <a:t>Applied PCA to reduce dimensionality to 100 features</a:t>
            </a:r>
          </a:p>
          <a:p>
            <a:r>
              <a:rPr lang="en-US" dirty="0"/>
              <a:t>Training data split: 80% train, 20% validation</a:t>
            </a:r>
          </a:p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44CC3D9-C084-9E0F-14F2-CF8F27655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76" y="3890772"/>
            <a:ext cx="4095961" cy="24067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97E56C-9A9A-ADE0-C9C3-1F2D30284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948" y="4100333"/>
            <a:ext cx="4343623" cy="19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55"/>
    </mc:Choice>
    <mc:Fallback xmlns="">
      <p:transition spd="slow" advTm="17105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F6D5F-DA3E-74CE-8446-14C16257B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Why Validation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9E901-ECC1-0DF1-54E7-486083CA0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Prevents overfitting by testing on unseen data</a:t>
            </a:r>
          </a:p>
          <a:p>
            <a:r>
              <a:rPr lang="en-US" dirty="0"/>
              <a:t>Allows fine-tuning hyperparameters</a:t>
            </a:r>
          </a:p>
          <a:p>
            <a:r>
              <a:rPr lang="en-US" dirty="0"/>
              <a:t>Ensures model generalizes before final testing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E652D-A7BF-22B3-5F78-688440BE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A281F-B45D-8A18-73AF-454518E16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7AF3652-619E-E871-0078-93923B95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 dirty="0"/>
              <a:t>20XX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6E3EE5-5BEB-9D29-5359-876B77E8C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527576"/>
              </p:ext>
            </p:extLst>
          </p:nvPr>
        </p:nvGraphicFramePr>
        <p:xfrm>
          <a:off x="838200" y="3429000"/>
          <a:ext cx="10515600" cy="2536077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41745428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90700722"/>
                    </a:ext>
                  </a:extLst>
                </a:gridCol>
              </a:tblGrid>
              <a:tr h="798717">
                <a:tc>
                  <a:txBody>
                    <a:bodyPr/>
                    <a:lstStyle/>
                    <a:p>
                      <a:r>
                        <a:rPr lang="en-US" b="1" dirty="0"/>
                        <a:t>Purpose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Why it matters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5210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Prevent overfitting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Checks if the model is learning too much from training data only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680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Tune hyperparameters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Helps choose the best settings for the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2284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Test on unseen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Makes sure the model can handle new, real-world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062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Model selection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Helps compare and choose the best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735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779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283"/>
    </mc:Choice>
    <mc:Fallback xmlns="">
      <p:transition spd="slow" advTm="2122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FE10-8D58-49B2-7B7E-B78B91320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Classical ML Approach (Track 1)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B474B-0651-09BF-D4C3-1559D63E8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deep learning: SVM used instead</a:t>
            </a:r>
          </a:p>
          <a:p>
            <a:r>
              <a:rPr lang="en-US" dirty="0"/>
              <a:t>Feature reduction with PCA (100 components)</a:t>
            </a:r>
          </a:p>
          <a:p>
            <a:r>
              <a:rPr lang="en-US" dirty="0"/>
              <a:t>SVM classifier with RBF kernel</a:t>
            </a:r>
          </a:p>
          <a:p>
            <a:r>
              <a:rPr lang="en-US" dirty="0"/>
              <a:t>Parameters:</a:t>
            </a:r>
          </a:p>
          <a:p>
            <a:pPr lvl="1"/>
            <a:r>
              <a:rPr lang="en-US" dirty="0"/>
              <a:t>C=10, gamma=0.01, kernel='</a:t>
            </a:r>
            <a:r>
              <a:rPr lang="en-US" dirty="0" err="1"/>
              <a:t>rbf</a:t>
            </a:r>
            <a:r>
              <a:rPr lang="en-US" dirty="0"/>
              <a:t>'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ACD0B-32E4-1866-5F5E-12436D251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8F5D4-8DC8-4354-142B-97DC895C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E5C5552-D755-3980-022A-55EFAED3E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464EC2-11F2-C02F-D244-8137A898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043" y="4123087"/>
            <a:ext cx="3714941" cy="18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2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667"/>
    </mc:Choice>
    <mc:Fallback xmlns="">
      <p:transition spd="slow" advTm="19766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8124A-BE1A-AB2A-50D5-3B3C10E2F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Model Architecture &amp; 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277D-51AF-C7D3-A435-573FB5C6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887" y="2521235"/>
            <a:ext cx="11000232" cy="4160520"/>
          </a:xfrm>
        </p:spPr>
        <p:txBody>
          <a:bodyPr/>
          <a:lstStyle/>
          <a:p>
            <a:r>
              <a:rPr lang="en-US" dirty="0"/>
              <a:t>PCA: Retained ~95% of variance</a:t>
            </a:r>
          </a:p>
          <a:p>
            <a:r>
              <a:rPr lang="en-US" dirty="0"/>
              <a:t>SVM: RBF kernel for nonlinear classification</a:t>
            </a:r>
          </a:p>
          <a:p>
            <a:r>
              <a:rPr lang="en-US" dirty="0"/>
              <a:t>No epochs or batches (not applicable in classical ML)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2659F-ACCA-2C01-4493-F6DAA1786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8D87F-79C2-8671-21D7-20734903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D37CDDC-A657-302C-3BFA-92122F662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0977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24"/>
    </mc:Choice>
    <mc:Fallback xmlns="">
      <p:transition spd="slow" advTm="19612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7DE8-4597-960A-B5E3-AE894DCBF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3B2C1-4592-198D-B8D7-FE0737727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Validation Accuracy: ~54.85%</a:t>
            </a:r>
          </a:p>
          <a:p>
            <a:r>
              <a:rPr lang="en-US" dirty="0"/>
              <a:t>Test Accuracy: ~54.87%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15D9A-3ECB-186E-6877-837277E9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5AFCC-6091-D2C3-5B54-C11F2F414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6DDD91A-57B5-41AE-3C3F-29B3B9D15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CDE0F7-C1B1-F9A0-BF09-623CAB5C1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272" y="3289153"/>
            <a:ext cx="4064209" cy="21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9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313"/>
    </mc:Choice>
    <mc:Fallback xmlns="">
      <p:transition spd="slow" advTm="14131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8FD6-655B-6977-D134-2D41B165D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Confusion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45260-4380-DFF2-362B-7B69C91A7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Heatmap showing classification errors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B2B32-A1C2-419B-EBE2-B8CFC1B5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51D9E-D538-25FF-F524-7924814A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96E873-41D0-74FA-8D9B-0BFA87446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3C388-A435-A126-CB1E-F160A466D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2696415"/>
            <a:ext cx="4197566" cy="2597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72C550-05CD-C4ED-709A-B361B3D6C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36" y="1736202"/>
            <a:ext cx="5493032" cy="47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6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56"/>
    </mc:Choice>
    <mc:Fallback xmlns="">
      <p:transition spd="slow" advTm="111856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{68CF2CA4-8BA7-4403-B881-3AEBC54AA8EC}TFe1d98463-2fb3-4a8a-b8ce-60608704d48e96bc5776_win32-f4b1007d240e</Template>
  <TotalTime>380</TotalTime>
  <Words>625</Words>
  <Application>Microsoft Office PowerPoint</Application>
  <PresentationFormat>Widescreen</PresentationFormat>
  <Paragraphs>107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Neural Network Models for Object Recognition Using Classical ML (Track 1)</vt:lpstr>
      <vt:lpstr>Introduction </vt:lpstr>
      <vt:lpstr>Dataset Overview– CIFAR-10</vt:lpstr>
      <vt:lpstr>Data Preparation</vt:lpstr>
      <vt:lpstr>Why Validation is Important</vt:lpstr>
      <vt:lpstr>Classical ML Approach (Track 1) </vt:lpstr>
      <vt:lpstr>Model Architecture &amp; Hyperparameters</vt:lpstr>
      <vt:lpstr>Performance Metrics</vt:lpstr>
      <vt:lpstr> Confusion Matrix</vt:lpstr>
      <vt:lpstr>Analysis of Results</vt:lpstr>
      <vt:lpstr>Comparative Insights</vt:lpstr>
      <vt:lpstr>Lessons Learned</vt:lpstr>
      <vt:lpstr>Demonstration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Jinsha Tcp</dc:creator>
  <cp:lastModifiedBy>Majed Alzaabi</cp:lastModifiedBy>
  <cp:revision>3</cp:revision>
  <dcterms:created xsi:type="dcterms:W3CDTF">2025-07-06T07:17:44Z</dcterms:created>
  <dcterms:modified xsi:type="dcterms:W3CDTF">2025-07-13T20:47:44Z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